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2" r:id="rId7"/>
    <p:sldId id="263" r:id="rId8"/>
    <p:sldId id="265"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024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112888" y="1606986"/>
            <a:ext cx="9168756" cy="1091609"/>
          </a:xfrm>
          <a:prstGeom prst="rect">
            <a:avLst/>
          </a:prstGeom>
          <a:noFill/>
          <a:ln/>
        </p:spPr>
        <p:txBody>
          <a:bodyPr wrap="square" rtlCol="0" anchor="t"/>
          <a:lstStyle/>
          <a:p>
            <a:pPr marL="0" indent="0" algn="ctr">
              <a:lnSpc>
                <a:spcPts val="6561"/>
              </a:lnSpc>
              <a:buNone/>
            </a:pPr>
            <a:r>
              <a:rPr lang="en-US" sz="5249" b="1" dirty="0">
                <a:solidFill>
                  <a:schemeClr val="bg1"/>
                </a:solidFill>
                <a:latin typeface="Times New Roman" panose="02020603050405020304" pitchFamily="18" charset="0"/>
                <a:ea typeface="Prompt" pitchFamily="34" charset="-122"/>
                <a:cs typeface="Times New Roman" panose="02020603050405020304" pitchFamily="18" charset="0"/>
              </a:rPr>
              <a:t>Loan Eligibility Prediction</a:t>
            </a:r>
            <a:endParaRPr lang="en-US" sz="5249" b="1" dirty="0">
              <a:solidFill>
                <a:schemeClr val="bg1"/>
              </a:solidFill>
              <a:latin typeface="Times New Roman" panose="02020603050405020304" pitchFamily="18" charset="0"/>
              <a:cs typeface="Times New Roman" panose="02020603050405020304" pitchFamily="18" charset="0"/>
            </a:endParaRPr>
          </a:p>
        </p:txBody>
      </p:sp>
      <p:sp>
        <p:nvSpPr>
          <p:cNvPr id="6" name="Text 2"/>
          <p:cNvSpPr/>
          <p:nvPr/>
        </p:nvSpPr>
        <p:spPr>
          <a:xfrm>
            <a:off x="486481" y="3213659"/>
            <a:ext cx="8171038" cy="477395"/>
          </a:xfrm>
          <a:prstGeom prst="rect">
            <a:avLst/>
          </a:prstGeom>
          <a:noFill/>
          <a:ln/>
        </p:spPr>
        <p:txBody>
          <a:bodyPr wrap="square" rtlCol="0" anchor="t"/>
          <a:lstStyle/>
          <a:p>
            <a:pPr marL="0" indent="0">
              <a:lnSpc>
                <a:spcPts val="2799"/>
              </a:lnSpc>
              <a:buNone/>
            </a:pPr>
            <a:r>
              <a:rPr lang="en-US" sz="2800" b="1" i="1" dirty="0">
                <a:solidFill>
                  <a:srgbClr val="DAD8E9"/>
                </a:solidFill>
                <a:latin typeface="Mukta" pitchFamily="34" charset="0"/>
                <a:ea typeface="Mukta" pitchFamily="34" charset="-122"/>
                <a:cs typeface="+mj-cs"/>
              </a:rPr>
              <a:t>Using Machine Learning to Improve Decision-Making</a:t>
            </a:r>
            <a:endParaRPr lang="ar-JO" sz="2800" b="1" i="1" dirty="0">
              <a:solidFill>
                <a:srgbClr val="DAD8E9"/>
              </a:solidFill>
              <a:latin typeface="Mukta" pitchFamily="34" charset="0"/>
              <a:ea typeface="Mukta" pitchFamily="34" charset="-122"/>
              <a:cs typeface="+mj-cs"/>
            </a:endParaRPr>
          </a:p>
          <a:p>
            <a:pPr marL="0" indent="0">
              <a:lnSpc>
                <a:spcPts val="2799"/>
              </a:lnSpc>
              <a:buNone/>
            </a:pPr>
            <a:endParaRPr lang="ar-JO" b="1" i="1" dirty="0">
              <a:solidFill>
                <a:srgbClr val="DAD8E9"/>
              </a:solidFill>
              <a:latin typeface="Mukta" pitchFamily="34" charset="0"/>
              <a:ea typeface="Mukta" pitchFamily="34" charset="-122"/>
            </a:endParaRPr>
          </a:p>
          <a:p>
            <a:pPr algn="ctr">
              <a:lnSpc>
                <a:spcPts val="2799"/>
              </a:lnSpc>
            </a:pPr>
            <a:r>
              <a:rPr lang="en-US" sz="2000" b="1" dirty="0">
                <a:solidFill>
                  <a:srgbClr val="DAD8E9"/>
                </a:solidFill>
                <a:latin typeface="Times New Roman" panose="02020603050405020304" pitchFamily="18" charset="0"/>
                <a:ea typeface="Mukta" pitchFamily="34" charset="-122"/>
                <a:cs typeface="Times New Roman" panose="02020603050405020304" pitchFamily="18" charset="0"/>
              </a:rPr>
              <a:t>Prepared by :</a:t>
            </a:r>
          </a:p>
          <a:p>
            <a:pPr algn="ctr">
              <a:lnSpc>
                <a:spcPts val="2799"/>
              </a:lnSpc>
            </a:pPr>
            <a:endParaRPr lang="en-US" sz="2000" b="1" dirty="0">
              <a:solidFill>
                <a:srgbClr val="DAD8E9"/>
              </a:solidFill>
              <a:latin typeface="Times New Roman" panose="02020603050405020304" pitchFamily="18" charset="0"/>
              <a:ea typeface="Mukta" pitchFamily="34" charset="-122"/>
              <a:cs typeface="Times New Roman" panose="02020603050405020304" pitchFamily="18" charset="0"/>
            </a:endParaRPr>
          </a:p>
          <a:p>
            <a:pPr algn="ctr">
              <a:lnSpc>
                <a:spcPts val="2799"/>
              </a:lnSpc>
            </a:pPr>
            <a:r>
              <a:rPr lang="en-US" sz="2000" b="1" i="1" dirty="0">
                <a:solidFill>
                  <a:srgbClr val="DAD8E9"/>
                </a:solidFill>
                <a:latin typeface="Times New Roman" panose="02020603050405020304" pitchFamily="18" charset="0"/>
                <a:ea typeface="Mukta" pitchFamily="34" charset="-122"/>
                <a:cs typeface="Times New Roman" panose="02020603050405020304" pitchFamily="18" charset="0"/>
              </a:rPr>
              <a:t>Jalila Muadi – 1201611  </a:t>
            </a:r>
          </a:p>
          <a:p>
            <a:pPr marL="0" indent="0" algn="ctr">
              <a:lnSpc>
                <a:spcPts val="2799"/>
              </a:lnSpc>
              <a:buNone/>
            </a:pPr>
            <a:r>
              <a:rPr lang="en-US" sz="2000" b="1" i="1" dirty="0">
                <a:solidFill>
                  <a:srgbClr val="DAD8E9"/>
                </a:solidFill>
                <a:latin typeface="Times New Roman" panose="02020603050405020304" pitchFamily="18" charset="0"/>
                <a:ea typeface="Mukta" pitchFamily="34" charset="-122"/>
                <a:cs typeface="Times New Roman" panose="02020603050405020304" pitchFamily="18" charset="0"/>
              </a:rPr>
              <a:t>Manar Mansour-1201816</a:t>
            </a:r>
          </a:p>
          <a:p>
            <a:pPr marL="0" indent="0" algn="ctr">
              <a:lnSpc>
                <a:spcPts val="2799"/>
              </a:lnSpc>
              <a:buNone/>
            </a:pPr>
            <a:endParaRPr lang="en-US" sz="2000" b="1" i="1" dirty="0">
              <a:solidFill>
                <a:srgbClr val="DAD8E9"/>
              </a:solidFill>
              <a:latin typeface="Times New Roman" panose="02020603050405020304" pitchFamily="18" charset="0"/>
              <a:ea typeface="Mukta" pitchFamily="34" charset="-122"/>
              <a:cs typeface="Times New Roman" panose="02020603050405020304" pitchFamily="18" charset="0"/>
            </a:endParaRPr>
          </a:p>
          <a:p>
            <a:pPr marL="0" indent="0" algn="ctr">
              <a:lnSpc>
                <a:spcPts val="2799"/>
              </a:lnSpc>
              <a:buNone/>
            </a:pPr>
            <a:r>
              <a:rPr lang="en-US" sz="2000" b="1" i="1" dirty="0">
                <a:solidFill>
                  <a:srgbClr val="DAD8E9"/>
                </a:solidFill>
                <a:latin typeface="Times New Roman" panose="02020603050405020304" pitchFamily="18" charset="0"/>
                <a:ea typeface="Mukta" pitchFamily="34" charset="-122"/>
                <a:cs typeface="Times New Roman" panose="02020603050405020304" pitchFamily="18" charset="0"/>
              </a:rPr>
              <a:t>Date: 2/2/2024</a:t>
            </a:r>
            <a:endParaRPr lang="en-US" sz="2000" b="1" i="1" dirty="0">
              <a:latin typeface="Times New Roman" panose="02020603050405020304" pitchFamily="18" charset="0"/>
              <a:cs typeface="Times New Roman" panose="02020603050405020304" pitchFamily="18" charset="0"/>
            </a:endParaRPr>
          </a:p>
        </p:txBody>
      </p:sp>
      <p:sp>
        <p:nvSpPr>
          <p:cNvPr id="8" name="Text 4"/>
          <p:cNvSpPr/>
          <p:nvPr/>
        </p:nvSpPr>
        <p:spPr>
          <a:xfrm>
            <a:off x="891183" y="5412105"/>
            <a:ext cx="239316" cy="365760"/>
          </a:xfrm>
          <a:prstGeom prst="rect">
            <a:avLst/>
          </a:prstGeom>
          <a:noFill/>
          <a:ln/>
        </p:spPr>
        <p:txBody>
          <a:bodyPr wrap="none" rtlCol="0" anchor="t"/>
          <a:lstStyle/>
          <a:p>
            <a:pPr marL="0" indent="0" algn="ctr">
              <a:lnSpc>
                <a:spcPts val="2880"/>
              </a:lnSpc>
              <a:buNone/>
            </a:pPr>
            <a:r>
              <a:rPr lang="en-US" sz="1152" dirty="0">
                <a:solidFill>
                  <a:srgbClr val="3C3838"/>
                </a:solidFill>
                <a:latin typeface="Mukta" pitchFamily="34" charset="0"/>
                <a:ea typeface="Mukta" pitchFamily="34" charset="-122"/>
                <a:cs typeface="Mukta" pitchFamily="34" charset="-120"/>
              </a:rPr>
              <a:t>MM</a:t>
            </a:r>
            <a:endParaRPr lang="en-US" sz="1152"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rotWithShape="1">
          <a:blip r:embed="rId4"/>
          <a:srcRect t="21680"/>
          <a:stretch/>
        </p:blipFill>
        <p:spPr>
          <a:xfrm>
            <a:off x="10186511" y="0"/>
            <a:ext cx="4443889" cy="8229599"/>
          </a:xfrm>
          <a:prstGeom prst="rect">
            <a:avLst/>
          </a:prstGeom>
        </p:spPr>
      </p:pic>
      <p:sp>
        <p:nvSpPr>
          <p:cNvPr id="18" name="Text 3"/>
          <p:cNvSpPr/>
          <p:nvPr/>
        </p:nvSpPr>
        <p:spPr>
          <a:xfrm>
            <a:off x="1185866" y="2450480"/>
            <a:ext cx="8504543" cy="5199257"/>
          </a:xfrm>
          <a:prstGeom prst="rect">
            <a:avLst/>
          </a:prstGeom>
          <a:noFill/>
          <a:ln/>
        </p:spPr>
        <p:txBody>
          <a:bodyPr wrap="square" rtlCol="0" anchor="t"/>
          <a:lstStyle/>
          <a:p>
            <a:pPr marL="0" indent="0">
              <a:lnSpc>
                <a:spcPct val="150000"/>
              </a:lnSpc>
              <a:buNone/>
            </a:pPr>
            <a:r>
              <a:rPr lang="en-US" sz="2500" dirty="0">
                <a:solidFill>
                  <a:srgbClr val="DAD8E9"/>
                </a:solidFill>
                <a:latin typeface="Times New Roman" panose="02020603050405020304" pitchFamily="18" charset="0"/>
                <a:ea typeface="Mukta" pitchFamily="34" charset="-122"/>
                <a:cs typeface="Times New Roman" panose="02020603050405020304" pitchFamily="18" charset="0"/>
              </a:rPr>
              <a:t>The loan prediction machine learning model serves as a crucial tool for evaluating a customer's loan status and crafting effective strategies. By analyzing key borrower attributes, this model identifies the essential factors influencing the customer's loan status. Ultimately, it generates predictive insights, facilitating decision-making for bank managers. These predictive reports not only simplify but also expedite the loan approval process, enhancing operational efficiency within financial institutions.</a:t>
            </a:r>
            <a:endParaRPr lang="en-US" sz="2500" dirty="0">
              <a:latin typeface="Times New Roman" panose="02020603050405020304" pitchFamily="18" charset="0"/>
              <a:cs typeface="Times New Roman" panose="02020603050405020304" pitchFamily="18" charset="0"/>
            </a:endParaRPr>
          </a:p>
        </p:txBody>
      </p:sp>
      <p:sp>
        <p:nvSpPr>
          <p:cNvPr id="19" name="Text 1"/>
          <p:cNvSpPr/>
          <p:nvPr/>
        </p:nvSpPr>
        <p:spPr>
          <a:xfrm>
            <a:off x="1185869" y="1311708"/>
            <a:ext cx="4443889" cy="694373"/>
          </a:xfrm>
          <a:prstGeom prst="rect">
            <a:avLst/>
          </a:prstGeom>
          <a:noFill/>
          <a:ln/>
        </p:spPr>
        <p:txBody>
          <a:bodyPr wrap="none" rtlCol="0" anchor="t"/>
          <a:lstStyle/>
          <a:p>
            <a:pPr marL="0" indent="0">
              <a:lnSpc>
                <a:spcPts val="5468"/>
              </a:lnSpc>
              <a:buNone/>
            </a:pPr>
            <a:r>
              <a:rPr lang="en-US" sz="6000" dirty="0">
                <a:solidFill>
                  <a:srgbClr val="CCCCFF"/>
                </a:solidFill>
                <a:latin typeface="Times New Roman" panose="02020603050405020304" pitchFamily="18" charset="0"/>
                <a:ea typeface="Prompt" pitchFamily="34" charset="-122"/>
                <a:cs typeface="Times New Roman" panose="02020603050405020304" pitchFamily="18" charset="0"/>
              </a:rPr>
              <a:t>Introduction</a:t>
            </a:r>
            <a:endParaRPr lang="en-US" sz="6000" dirty="0">
              <a:solidFill>
                <a:srgbClr val="CCCC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 y="0"/>
            <a:ext cx="14630400" cy="8229600"/>
          </a:xfrm>
          <a:prstGeom prst="rect">
            <a:avLst/>
          </a:prstGeom>
          <a:solidFill>
            <a:srgbClr val="0B0C23">
              <a:alpha val="75000"/>
            </a:srgbClr>
          </a:solidFill>
          <a:ln/>
        </p:spPr>
      </p:sp>
      <p:sp>
        <p:nvSpPr>
          <p:cNvPr id="9" name="Text 4"/>
          <p:cNvSpPr/>
          <p:nvPr/>
        </p:nvSpPr>
        <p:spPr>
          <a:xfrm>
            <a:off x="8319518" y="637134"/>
            <a:ext cx="5073097" cy="347186"/>
          </a:xfrm>
          <a:prstGeom prst="rect">
            <a:avLst/>
          </a:prstGeom>
          <a:noFill/>
          <a:ln/>
        </p:spPr>
        <p:txBody>
          <a:bodyPr wrap="none" rtlCol="0" anchor="t"/>
          <a:lstStyle/>
          <a:p>
            <a:pPr marL="0" indent="0">
              <a:lnSpc>
                <a:spcPts val="2734"/>
              </a:lnSpc>
              <a:buNone/>
            </a:pPr>
            <a:endParaRPr lang="en-US" sz="3000" b="1" dirty="0">
              <a:latin typeface="Times New Roman" panose="02020603050405020304" pitchFamily="18" charset="0"/>
              <a:cs typeface="Times New Roman" panose="02020603050405020304" pitchFamily="18" charset="0"/>
            </a:endParaRPr>
          </a:p>
        </p:txBody>
      </p:sp>
      <p:sp>
        <p:nvSpPr>
          <p:cNvPr id="10" name="Text 5"/>
          <p:cNvSpPr/>
          <p:nvPr/>
        </p:nvSpPr>
        <p:spPr>
          <a:xfrm>
            <a:off x="229840" y="2799128"/>
            <a:ext cx="4449337" cy="2973220"/>
          </a:xfrm>
          <a:prstGeom prst="rect">
            <a:avLst/>
          </a:prstGeom>
          <a:noFill/>
          <a:ln/>
        </p:spPr>
        <p:txBody>
          <a:bodyPr wrap="square" rtlCol="0" anchor="t"/>
          <a:lstStyle/>
          <a:p>
            <a:pPr algn="ctr">
              <a:lnSpc>
                <a:spcPts val="2799"/>
              </a:lnSpc>
            </a:pPr>
            <a:endParaRPr lang="en-US" sz="19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7" name="Text 4">
            <a:extLst>
              <a:ext uri="{FF2B5EF4-FFF2-40B4-BE49-F238E27FC236}">
                <a16:creationId xmlns:a16="http://schemas.microsoft.com/office/drawing/2014/main" id="{D58FD22F-5505-9041-4C8C-7818F8D7EA39}"/>
              </a:ext>
            </a:extLst>
          </p:cNvPr>
          <p:cNvSpPr/>
          <p:nvPr/>
        </p:nvSpPr>
        <p:spPr>
          <a:xfrm>
            <a:off x="1102423" y="592005"/>
            <a:ext cx="7907762" cy="473259"/>
          </a:xfrm>
          <a:prstGeom prst="rect">
            <a:avLst/>
          </a:prstGeom>
          <a:noFill/>
          <a:ln/>
        </p:spPr>
        <p:txBody>
          <a:bodyPr wrap="none" rtlCol="0" anchor="t"/>
          <a:lstStyle/>
          <a:p>
            <a:pPr>
              <a:lnSpc>
                <a:spcPts val="2734"/>
              </a:lnSpc>
            </a:pPr>
            <a:r>
              <a:rPr lang="en-US" sz="4400" b="1" spc="50" dirty="0">
                <a:ln w="9525" cmpd="sng">
                  <a:solidFill>
                    <a:srgbClr val="FFC000"/>
                  </a:solidFill>
                  <a:prstDash val="solid"/>
                </a:ln>
                <a:solidFill>
                  <a:srgbClr val="CCCCFF"/>
                </a:solidFill>
                <a:effectLst>
                  <a:glow rad="38100">
                    <a:schemeClr val="accent1">
                      <a:alpha val="40000"/>
                    </a:schemeClr>
                  </a:glow>
                </a:effectLst>
                <a:latin typeface="Times New Roman" panose="02020603050405020304" pitchFamily="18" charset="0"/>
                <a:cs typeface="Times New Roman" panose="02020603050405020304" pitchFamily="18" charset="0"/>
              </a:rPr>
              <a:t>Dataset and Data Preprocessing</a:t>
            </a:r>
          </a:p>
          <a:p>
            <a:pPr marL="0" indent="0">
              <a:lnSpc>
                <a:spcPts val="2734"/>
              </a:lnSpc>
              <a:buNone/>
            </a:pPr>
            <a:endParaRPr lang="en-US" sz="4000" b="1" spc="50" dirty="0">
              <a:ln w="9525" cmpd="sng">
                <a:solidFill>
                  <a:srgbClr val="FFC000"/>
                </a:solidFill>
                <a:prstDash val="solid"/>
              </a:ln>
              <a:solidFill>
                <a:srgbClr val="CCCCFF"/>
              </a:solidFill>
              <a:effectLst>
                <a:glow rad="38100">
                  <a:schemeClr val="accent1">
                    <a:alpha val="40000"/>
                  </a:schemeClr>
                </a:glow>
              </a:effectLst>
              <a:latin typeface="Times New Roman" panose="02020603050405020304" pitchFamily="18" charset="0"/>
              <a:cs typeface="Times New Roman" panose="02020603050405020304" pitchFamily="18" charset="0"/>
            </a:endParaRPr>
          </a:p>
        </p:txBody>
      </p:sp>
      <p:sp>
        <p:nvSpPr>
          <p:cNvPr id="18" name="Shape 2">
            <a:extLst>
              <a:ext uri="{FF2B5EF4-FFF2-40B4-BE49-F238E27FC236}">
                <a16:creationId xmlns:a16="http://schemas.microsoft.com/office/drawing/2014/main" id="{F28C672D-37C8-3E72-5C30-D0F53FF59CD8}"/>
              </a:ext>
            </a:extLst>
          </p:cNvPr>
          <p:cNvSpPr/>
          <p:nvPr/>
        </p:nvSpPr>
        <p:spPr>
          <a:xfrm>
            <a:off x="6535234" y="2900909"/>
            <a:ext cx="4586869" cy="3412101"/>
          </a:xfrm>
          <a:prstGeom prst="roundRect">
            <a:avLst>
              <a:gd name="adj" fmla="val 4212"/>
            </a:avLst>
          </a:prstGeom>
          <a:noFill/>
          <a:ln w="13573">
            <a:noFill/>
            <a:prstDash val="solid"/>
          </a:ln>
        </p:spPr>
        <p:txBody>
          <a:bodyPr/>
          <a:lstStyle/>
          <a:p>
            <a:pPr algn="ctr"/>
            <a:r>
              <a:rPr lang="en-US" sz="2000" b="1" dirty="0">
                <a:solidFill>
                  <a:srgbClr val="CCCCFF"/>
                </a:solidFill>
                <a:latin typeface="Times New Roman" panose="02020603050405020304" pitchFamily="18" charset="0"/>
                <a:cs typeface="Times New Roman" panose="02020603050405020304" pitchFamily="18" charset="0"/>
              </a:rPr>
              <a:t>Data Set</a:t>
            </a:r>
          </a:p>
          <a:p>
            <a:pPr algn="ctr"/>
            <a:endParaRPr lang="en-US" sz="2000" b="1" dirty="0">
              <a:solidFill>
                <a:srgbClr val="CCCCFF"/>
              </a:solidFill>
              <a:latin typeface="Times New Roman" panose="02020603050405020304" pitchFamily="18" charset="0"/>
              <a:cs typeface="Times New Roman" panose="02020603050405020304" pitchFamily="18" charset="0"/>
            </a:endParaRPr>
          </a:p>
          <a:p>
            <a:pPr algn="ctr">
              <a:lnSpc>
                <a:spcPct val="150000"/>
              </a:lnSpc>
            </a:pPr>
            <a:r>
              <a:rPr lang="en-US" sz="1900" dirty="0">
                <a:solidFill>
                  <a:schemeClr val="bg1">
                    <a:lumMod val="95000"/>
                  </a:schemeClr>
                </a:solidFill>
                <a:latin typeface="Times New Roman" panose="02020603050405020304" pitchFamily="18" charset="0"/>
                <a:cs typeface="Times New Roman" panose="02020603050405020304" pitchFamily="18" charset="0"/>
              </a:rPr>
              <a:t>We used a training dataset obtained from online sources, requiring dataset cleaning, by removing duplicate rows and handling missing values. The categorical columns were transformed into a numerical format to facilitate model training.</a:t>
            </a:r>
          </a:p>
        </p:txBody>
      </p:sp>
      <p:sp>
        <p:nvSpPr>
          <p:cNvPr id="19" name="Shape 2">
            <a:extLst>
              <a:ext uri="{FF2B5EF4-FFF2-40B4-BE49-F238E27FC236}">
                <a16:creationId xmlns:a16="http://schemas.microsoft.com/office/drawing/2014/main" id="{F3A529AE-DD2F-92D7-1580-FFED18E22741}"/>
              </a:ext>
            </a:extLst>
          </p:cNvPr>
          <p:cNvSpPr/>
          <p:nvPr/>
        </p:nvSpPr>
        <p:spPr>
          <a:xfrm>
            <a:off x="1607014" y="4861424"/>
            <a:ext cx="3818053" cy="3118046"/>
          </a:xfrm>
          <a:prstGeom prst="roundRect">
            <a:avLst>
              <a:gd name="adj" fmla="val 4212"/>
            </a:avLst>
          </a:prstGeom>
          <a:noFill/>
          <a:ln w="13573">
            <a:noFill/>
            <a:prstDash val="solid"/>
          </a:ln>
        </p:spPr>
        <p:txBody>
          <a:bodyPr/>
          <a:lstStyle/>
          <a:p>
            <a:pPr algn="ctr"/>
            <a:r>
              <a:rPr lang="en-US" sz="2000" b="1" dirty="0">
                <a:solidFill>
                  <a:srgbClr val="CCCCFF"/>
                </a:solidFill>
                <a:latin typeface="Times New Roman" panose="02020603050405020304" pitchFamily="18" charset="0"/>
                <a:cs typeface="Times New Roman" panose="02020603050405020304" pitchFamily="18" charset="0"/>
              </a:rPr>
              <a:t>Tools Used</a:t>
            </a:r>
          </a:p>
          <a:p>
            <a:pPr algn="ctr">
              <a:lnSpc>
                <a:spcPct val="150000"/>
              </a:lnSpc>
            </a:pPr>
            <a:r>
              <a:rPr lang="en-US" sz="1900" dirty="0">
                <a:solidFill>
                  <a:schemeClr val="bg1">
                    <a:lumMod val="95000"/>
                  </a:schemeClr>
                </a:solidFill>
                <a:latin typeface="Times New Roman" panose="02020603050405020304" pitchFamily="18" charset="0"/>
                <a:cs typeface="Times New Roman" panose="02020603050405020304" pitchFamily="18" charset="0"/>
              </a:rPr>
              <a:t>The tool used for creating the loan eligibility prediction project is Python. We utilized libraries such as Pandas, scikit-learn, and Tabulate for various tasks within the project</a:t>
            </a:r>
            <a:r>
              <a:rPr lang="en-US" sz="1900" b="0" i="0" u="none" strike="noStrike" baseline="0" dirty="0">
                <a:solidFill>
                  <a:srgbClr val="000000"/>
                </a:solidFill>
                <a:latin typeface="Times New Roman" panose="02020603050405020304" pitchFamily="18" charset="0"/>
              </a:rPr>
              <a:t>.</a:t>
            </a:r>
          </a:p>
        </p:txBody>
      </p:sp>
      <p:sp>
        <p:nvSpPr>
          <p:cNvPr id="20" name="Shape 2">
            <a:extLst>
              <a:ext uri="{FF2B5EF4-FFF2-40B4-BE49-F238E27FC236}">
                <a16:creationId xmlns:a16="http://schemas.microsoft.com/office/drawing/2014/main" id="{DB9545DC-9F64-BB40-A2AD-F703A3CF8F8F}"/>
              </a:ext>
            </a:extLst>
          </p:cNvPr>
          <p:cNvSpPr/>
          <p:nvPr/>
        </p:nvSpPr>
        <p:spPr>
          <a:xfrm>
            <a:off x="1102423" y="1521245"/>
            <a:ext cx="4827237" cy="3196245"/>
          </a:xfrm>
          <a:prstGeom prst="roundRect">
            <a:avLst>
              <a:gd name="adj" fmla="val 4212"/>
            </a:avLst>
          </a:prstGeom>
          <a:noFill/>
          <a:ln w="13573">
            <a:noFill/>
            <a:prstDash val="solid"/>
          </a:ln>
        </p:spPr>
        <p:txBody>
          <a:bodyPr/>
          <a:lstStyle/>
          <a:p>
            <a:pPr algn="ctr">
              <a:lnSpc>
                <a:spcPts val="2799"/>
              </a:lnSpc>
            </a:pPr>
            <a:r>
              <a:rPr lang="en-US" sz="2000" b="1" dirty="0">
                <a:solidFill>
                  <a:srgbClr val="C6BFEE"/>
                </a:solidFill>
                <a:latin typeface="Times New Roman" panose="02020603050405020304" pitchFamily="18" charset="0"/>
                <a:ea typeface="Prompt" pitchFamily="34" charset="-122"/>
                <a:cs typeface="Times New Roman" panose="02020603050405020304" pitchFamily="18" charset="0"/>
              </a:rPr>
              <a:t>Machine Learning Application</a:t>
            </a:r>
            <a:endParaRPr lang="en-US" sz="2000" b="1" dirty="0">
              <a:solidFill>
                <a:srgbClr val="DAD8E9"/>
              </a:solidFill>
              <a:latin typeface="Times New Roman" panose="02020603050405020304" pitchFamily="18" charset="0"/>
              <a:ea typeface="Mukta" pitchFamily="34" charset="-122"/>
              <a:cs typeface="Times New Roman" panose="02020603050405020304" pitchFamily="18" charset="0"/>
            </a:endParaRPr>
          </a:p>
          <a:p>
            <a:pPr algn="ctr">
              <a:lnSpc>
                <a:spcPct val="150000"/>
              </a:lnSpc>
            </a:pPr>
            <a:r>
              <a:rPr lang="en-US" sz="1900" dirty="0">
                <a:solidFill>
                  <a:schemeClr val="bg1">
                    <a:lumMod val="95000"/>
                  </a:schemeClr>
                </a:solidFill>
                <a:latin typeface="Times New Roman" panose="02020603050405020304" pitchFamily="18" charset="0"/>
                <a:ea typeface="Mukta" pitchFamily="34" charset="-122"/>
                <a:cs typeface="Times New Roman" panose="02020603050405020304" pitchFamily="18" charset="0"/>
              </a:rPr>
              <a:t>To apply machine learning algorithms in real-world scenarios, we employed a dataset. For predicting loan approvals, three different models we utilized: Decision Trees, Naive Bayes, and Random Forests</a:t>
            </a:r>
            <a:r>
              <a:rPr lang="en-US" sz="2000" dirty="0">
                <a:solidFill>
                  <a:schemeClr val="bg1">
                    <a:lumMod val="95000"/>
                  </a:schemeClr>
                </a:solidFill>
                <a:latin typeface="Times New Roman" panose="02020603050405020304" pitchFamily="18" charset="0"/>
                <a:ea typeface="Mukta" pitchFamily="34" charset="-122"/>
                <a:cs typeface="Times New Roman" panose="02020603050405020304" pitchFamily="18" charset="0"/>
              </a:rPr>
              <a:t>.</a:t>
            </a:r>
            <a:endParaRPr lang="en-US" sz="2000"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39" name="Picture 38">
            <a:extLst>
              <a:ext uri="{FF2B5EF4-FFF2-40B4-BE49-F238E27FC236}">
                <a16:creationId xmlns:a16="http://schemas.microsoft.com/office/drawing/2014/main" id="{56FBB6C5-B570-B8D2-F985-14F630C4F61A}"/>
              </a:ext>
            </a:extLst>
          </p:cNvPr>
          <p:cNvPicPr>
            <a:picLocks noChangeAspect="1"/>
          </p:cNvPicPr>
          <p:nvPr/>
        </p:nvPicPr>
        <p:blipFill>
          <a:blip r:embed="rId4"/>
          <a:stretch>
            <a:fillRect/>
          </a:stretch>
        </p:blipFill>
        <p:spPr>
          <a:xfrm>
            <a:off x="11859321" y="0"/>
            <a:ext cx="2771078" cy="2910468"/>
          </a:xfrm>
          <a:prstGeom prst="rect">
            <a:avLst/>
          </a:prstGeom>
        </p:spPr>
      </p:pic>
      <p:pic>
        <p:nvPicPr>
          <p:cNvPr id="41" name="Picture 40">
            <a:extLst>
              <a:ext uri="{FF2B5EF4-FFF2-40B4-BE49-F238E27FC236}">
                <a16:creationId xmlns:a16="http://schemas.microsoft.com/office/drawing/2014/main" id="{797215A2-4B45-204B-7142-FF65D4B86014}"/>
              </a:ext>
            </a:extLst>
          </p:cNvPr>
          <p:cNvPicPr>
            <a:picLocks noChangeAspect="1"/>
          </p:cNvPicPr>
          <p:nvPr/>
        </p:nvPicPr>
        <p:blipFill>
          <a:blip r:embed="rId5"/>
          <a:stretch>
            <a:fillRect/>
          </a:stretch>
        </p:blipFill>
        <p:spPr>
          <a:xfrm>
            <a:off x="11859323" y="2955420"/>
            <a:ext cx="2771077" cy="2575583"/>
          </a:xfrm>
          <a:prstGeom prst="rect">
            <a:avLst/>
          </a:prstGeom>
        </p:spPr>
      </p:pic>
      <p:pic>
        <p:nvPicPr>
          <p:cNvPr id="43" name="Picture 42">
            <a:extLst>
              <a:ext uri="{FF2B5EF4-FFF2-40B4-BE49-F238E27FC236}">
                <a16:creationId xmlns:a16="http://schemas.microsoft.com/office/drawing/2014/main" id="{181A3E48-267F-96CF-D0E7-5ED1C3082E7B}"/>
              </a:ext>
            </a:extLst>
          </p:cNvPr>
          <p:cNvPicPr>
            <a:picLocks noChangeAspect="1"/>
          </p:cNvPicPr>
          <p:nvPr/>
        </p:nvPicPr>
        <p:blipFill rotWithShape="1">
          <a:blip r:embed="rId6"/>
          <a:srcRect l="3963" t="2987" r="3507" b="2532"/>
          <a:stretch/>
        </p:blipFill>
        <p:spPr>
          <a:xfrm>
            <a:off x="11859323" y="5531005"/>
            <a:ext cx="2771077" cy="26985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024"/>
            <a:ext cx="14630400" cy="8231624"/>
          </a:xfrm>
          <a:prstGeom prst="rect">
            <a:avLst/>
          </a:prstGeom>
          <a:solidFill>
            <a:srgbClr val="0B0C23">
              <a:alpha val="75000"/>
            </a:srgbClr>
          </a:solidFill>
          <a:ln/>
        </p:spPr>
        <p:txBody>
          <a:bodyPr/>
          <a:lstStyle/>
          <a:p>
            <a:endParaRPr lang="en-US" dirty="0"/>
          </a:p>
        </p:txBody>
      </p:sp>
      <p:sp>
        <p:nvSpPr>
          <p:cNvPr id="4" name="Text 1"/>
          <p:cNvSpPr/>
          <p:nvPr/>
        </p:nvSpPr>
        <p:spPr>
          <a:xfrm>
            <a:off x="4547867" y="575905"/>
            <a:ext cx="5534666" cy="682347"/>
          </a:xfrm>
          <a:prstGeom prst="rect">
            <a:avLst/>
          </a:prstGeom>
          <a:noFill/>
          <a:ln/>
        </p:spPr>
        <p:txBody>
          <a:bodyPr wrap="none" rtlCol="0" anchor="t"/>
          <a:lstStyle/>
          <a:p>
            <a:pPr marL="0" indent="0">
              <a:lnSpc>
                <a:spcPts val="5373"/>
              </a:lnSpc>
              <a:buNone/>
            </a:pPr>
            <a:r>
              <a:rPr lang="en-US" sz="4298" b="1" dirty="0">
                <a:solidFill>
                  <a:srgbClr val="C6BFEE"/>
                </a:solidFill>
                <a:latin typeface="Times New Roman" panose="02020603050405020304" pitchFamily="18" charset="0"/>
                <a:ea typeface="Prompt" pitchFamily="34" charset="-122"/>
                <a:cs typeface="Times New Roman" panose="02020603050405020304" pitchFamily="18" charset="0"/>
              </a:rPr>
              <a:t>Dataset Key Information</a:t>
            </a:r>
            <a:endParaRPr lang="en-US" sz="4298" b="1"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AAAFCC9F-F538-18CA-DB1F-1F52869BC9B7}"/>
              </a:ext>
            </a:extLst>
          </p:cNvPr>
          <p:cNvPicPr>
            <a:picLocks noChangeAspect="1"/>
          </p:cNvPicPr>
          <p:nvPr/>
        </p:nvPicPr>
        <p:blipFill>
          <a:blip r:embed="rId4"/>
          <a:stretch>
            <a:fillRect/>
          </a:stretch>
        </p:blipFill>
        <p:spPr>
          <a:xfrm>
            <a:off x="8783270" y="2151561"/>
            <a:ext cx="4732008" cy="4472263"/>
          </a:xfrm>
          <a:prstGeom prst="rect">
            <a:avLst/>
          </a:prstGeom>
        </p:spPr>
      </p:pic>
      <p:sp>
        <p:nvSpPr>
          <p:cNvPr id="21" name="Shape 2">
            <a:extLst>
              <a:ext uri="{FF2B5EF4-FFF2-40B4-BE49-F238E27FC236}">
                <a16:creationId xmlns:a16="http://schemas.microsoft.com/office/drawing/2014/main" id="{0FC418A9-DCAE-F5D8-6011-EFEB8ADECDF1}"/>
              </a:ext>
            </a:extLst>
          </p:cNvPr>
          <p:cNvSpPr/>
          <p:nvPr/>
        </p:nvSpPr>
        <p:spPr>
          <a:xfrm>
            <a:off x="1424568" y="2151562"/>
            <a:ext cx="6570858" cy="4472262"/>
          </a:xfrm>
          <a:prstGeom prst="roundRect">
            <a:avLst>
              <a:gd name="adj" fmla="val 4212"/>
            </a:avLst>
          </a:prstGeom>
          <a:noFill/>
          <a:ln w="13573">
            <a:noFill/>
            <a:prstDash val="solid"/>
          </a:ln>
        </p:spPr>
        <p:txBody>
          <a:bodyPr numCol="2" spcCol="914400"/>
          <a:lstStyle/>
          <a:p>
            <a:pPr marL="342900" indent="-342900">
              <a:lnSpc>
                <a:spcPct val="200000"/>
              </a:lnSpc>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Loan ID</a:t>
            </a:r>
          </a:p>
          <a:p>
            <a:pPr marL="342900" indent="-342900">
              <a:lnSpc>
                <a:spcPct val="200000"/>
              </a:lnSpc>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Gender</a:t>
            </a:r>
          </a:p>
          <a:p>
            <a:pPr marL="342900" indent="-342900">
              <a:lnSpc>
                <a:spcPct val="200000"/>
              </a:lnSpc>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Married</a:t>
            </a:r>
          </a:p>
          <a:p>
            <a:pPr marL="342900" indent="-342900">
              <a:lnSpc>
                <a:spcPct val="200000"/>
              </a:lnSpc>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Dependents</a:t>
            </a:r>
          </a:p>
          <a:p>
            <a:pPr marL="342900" indent="-342900">
              <a:lnSpc>
                <a:spcPct val="200000"/>
              </a:lnSpc>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Education</a:t>
            </a:r>
          </a:p>
          <a:p>
            <a:pPr marL="342900" indent="-342900">
              <a:lnSpc>
                <a:spcPct val="200000"/>
              </a:lnSpc>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Self Employed</a:t>
            </a:r>
          </a:p>
          <a:p>
            <a:pPr marL="342900" indent="-342900">
              <a:lnSpc>
                <a:spcPct val="200000"/>
              </a:lnSpc>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Applicant Income</a:t>
            </a:r>
          </a:p>
          <a:p>
            <a:pPr marL="342900" indent="-342900">
              <a:lnSpc>
                <a:spcPct val="200000"/>
              </a:lnSpc>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CoapplicantIncome</a:t>
            </a:r>
          </a:p>
          <a:p>
            <a:pPr marL="342900" indent="-342900">
              <a:lnSpc>
                <a:spcPct val="200000"/>
              </a:lnSpc>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Loan Amount</a:t>
            </a:r>
          </a:p>
          <a:p>
            <a:pPr marL="342900" indent="-342900">
              <a:lnSpc>
                <a:spcPct val="200000"/>
              </a:lnSpc>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Loan Amount Term</a:t>
            </a:r>
          </a:p>
          <a:p>
            <a:pPr marL="342900" indent="-342900">
              <a:lnSpc>
                <a:spcPct val="200000"/>
              </a:lnSpc>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Credit History</a:t>
            </a:r>
          </a:p>
          <a:p>
            <a:pPr marL="342900" indent="-342900">
              <a:lnSpc>
                <a:spcPct val="200000"/>
              </a:lnSpc>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Property Area</a:t>
            </a:r>
          </a:p>
          <a:p>
            <a:pPr marL="342900" indent="-342900">
              <a:lnSpc>
                <a:spcPct val="200000"/>
              </a:lnSpc>
              <a:buFont typeface="Wingdings" panose="05000000000000000000" pitchFamily="2" charset="2"/>
              <a:buChar char="q"/>
            </a:pPr>
            <a:r>
              <a:rPr lang="en-US" sz="2000" dirty="0">
                <a:solidFill>
                  <a:schemeClr val="bg1"/>
                </a:solidFill>
                <a:latin typeface="Times New Roman" panose="02020603050405020304" pitchFamily="18" charset="0"/>
                <a:cs typeface="Times New Roman" panose="02020603050405020304" pitchFamily="18" charset="0"/>
              </a:rPr>
              <a:t>Loan Status</a:t>
            </a:r>
            <a:endParaRPr lang="en-US" sz="19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5" name="Text 1"/>
          <p:cNvSpPr/>
          <p:nvPr/>
        </p:nvSpPr>
        <p:spPr>
          <a:xfrm>
            <a:off x="3769764" y="424765"/>
            <a:ext cx="7090871" cy="694373"/>
          </a:xfrm>
          <a:prstGeom prst="rect">
            <a:avLst/>
          </a:prstGeom>
          <a:noFill/>
          <a:ln/>
        </p:spPr>
        <p:txBody>
          <a:bodyPr wrap="none" rtlCol="0" anchor="t"/>
          <a:lstStyle/>
          <a:p>
            <a:pPr marL="0" indent="0">
              <a:lnSpc>
                <a:spcPts val="5468"/>
              </a:lnSpc>
              <a:buNone/>
            </a:pPr>
            <a:r>
              <a:rPr lang="en-US" sz="4374" dirty="0">
                <a:solidFill>
                  <a:srgbClr val="CCCCFF"/>
                </a:solidFill>
                <a:latin typeface="Times New Roman" panose="02020603050405020304" pitchFamily="18" charset="0"/>
                <a:ea typeface="Prompt" pitchFamily="34" charset="-122"/>
                <a:cs typeface="Times New Roman" panose="02020603050405020304" pitchFamily="18" charset="0"/>
              </a:rPr>
              <a:t>Model’s Selection and Training</a:t>
            </a:r>
            <a:endParaRPr lang="en-US" sz="4374" dirty="0">
              <a:solidFill>
                <a:srgbClr val="CCCCFF"/>
              </a:solidFill>
              <a:latin typeface="Times New Roman" panose="02020603050405020304" pitchFamily="18" charset="0"/>
              <a:cs typeface="Times New Roman" panose="02020603050405020304" pitchFamily="18" charset="0"/>
            </a:endParaRPr>
          </a:p>
        </p:txBody>
      </p:sp>
      <p:sp>
        <p:nvSpPr>
          <p:cNvPr id="8" name="Text 4"/>
          <p:cNvSpPr/>
          <p:nvPr/>
        </p:nvSpPr>
        <p:spPr>
          <a:xfrm>
            <a:off x="1276011" y="2200464"/>
            <a:ext cx="2895124" cy="347186"/>
          </a:xfrm>
          <a:prstGeom prst="rect">
            <a:avLst/>
          </a:prstGeom>
          <a:noFill/>
          <a:ln/>
        </p:spPr>
        <p:txBody>
          <a:bodyPr wrap="none" rtlCol="0" anchor="t"/>
          <a:lstStyle/>
          <a:p>
            <a:pPr marL="0" indent="0">
              <a:lnSpc>
                <a:spcPts val="2799"/>
              </a:lnSpc>
              <a:buNone/>
            </a:pPr>
            <a:r>
              <a:rPr lang="en-US" sz="3200" b="1" dirty="0">
                <a:solidFill>
                  <a:srgbClr val="CCCCFF"/>
                </a:solidFill>
                <a:latin typeface="Times New Roman" panose="02020603050405020304" pitchFamily="18" charset="0"/>
                <a:ea typeface="Mukta" pitchFamily="34" charset="-122"/>
                <a:cs typeface="Times New Roman" panose="02020603050405020304" pitchFamily="18" charset="0"/>
              </a:rPr>
              <a:t>Model Training</a:t>
            </a:r>
          </a:p>
        </p:txBody>
      </p:sp>
      <p:sp>
        <p:nvSpPr>
          <p:cNvPr id="9" name="Text 5"/>
          <p:cNvSpPr/>
          <p:nvPr/>
        </p:nvSpPr>
        <p:spPr>
          <a:xfrm>
            <a:off x="1276011" y="2547650"/>
            <a:ext cx="4656438" cy="2508971"/>
          </a:xfrm>
          <a:prstGeom prst="rect">
            <a:avLst/>
          </a:prstGeom>
          <a:noFill/>
          <a:ln/>
        </p:spPr>
        <p:txBody>
          <a:bodyPr wrap="square" rtlCol="0" anchor="t"/>
          <a:lstStyle/>
          <a:p>
            <a:pPr>
              <a:lnSpc>
                <a:spcPts val="2799"/>
              </a:lnSpc>
            </a:pPr>
            <a:r>
              <a:rPr lang="en-US" sz="2000" dirty="0">
                <a:solidFill>
                  <a:srgbClr val="DAD8E9"/>
                </a:solidFill>
                <a:latin typeface="Times New Roman" panose="02020603050405020304" pitchFamily="18" charset="0"/>
                <a:ea typeface="Mukta" pitchFamily="34" charset="-122"/>
                <a:cs typeface="Times New Roman" panose="02020603050405020304" pitchFamily="18" charset="0"/>
              </a:rPr>
              <a:t>We utilized the scikit-learn library in Python to train our machine learning models.</a:t>
            </a:r>
            <a:r>
              <a:rPr lang="en-US" sz="2000" dirty="0">
                <a:latin typeface="Times New Roman" panose="02020603050405020304" pitchFamily="18" charset="0"/>
                <a:cs typeface="Times New Roman" panose="02020603050405020304" pitchFamily="18" charset="0"/>
              </a:rPr>
              <a:t> </a:t>
            </a:r>
            <a:r>
              <a:rPr lang="en-US" sz="2000" dirty="0">
                <a:solidFill>
                  <a:srgbClr val="DAD8E9"/>
                </a:solidFill>
                <a:latin typeface="Times New Roman" panose="02020603050405020304" pitchFamily="18" charset="0"/>
                <a:ea typeface="Mukta" pitchFamily="34" charset="-122"/>
                <a:cs typeface="Times New Roman" panose="02020603050405020304" pitchFamily="18" charset="0"/>
              </a:rPr>
              <a:t>The training set was split into input (X) and target (y) sets. Each model was trained on the X_train and y_train datasets.</a:t>
            </a:r>
            <a:endParaRPr lang="en-US" sz="2000" dirty="0">
              <a:latin typeface="Times New Roman" panose="02020603050405020304" pitchFamily="18" charset="0"/>
              <a:cs typeface="Times New Roman" panose="02020603050405020304" pitchFamily="18" charset="0"/>
            </a:endParaRPr>
          </a:p>
        </p:txBody>
      </p:sp>
      <p:sp>
        <p:nvSpPr>
          <p:cNvPr id="12" name="Text 8"/>
          <p:cNvSpPr/>
          <p:nvPr/>
        </p:nvSpPr>
        <p:spPr>
          <a:xfrm>
            <a:off x="1319877" y="5334765"/>
            <a:ext cx="2385655" cy="347186"/>
          </a:xfrm>
          <a:prstGeom prst="rect">
            <a:avLst/>
          </a:prstGeom>
          <a:noFill/>
          <a:ln/>
        </p:spPr>
        <p:txBody>
          <a:bodyPr wrap="none" rtlCol="0" anchor="t"/>
          <a:lstStyle/>
          <a:p>
            <a:pPr marL="0" indent="0">
              <a:lnSpc>
                <a:spcPts val="2799"/>
              </a:lnSpc>
              <a:buNone/>
            </a:pPr>
            <a:r>
              <a:rPr lang="en-US" sz="3200" b="1" dirty="0">
                <a:solidFill>
                  <a:srgbClr val="CCCCFF"/>
                </a:solidFill>
                <a:latin typeface="Times New Roman" panose="02020603050405020304" pitchFamily="18" charset="0"/>
                <a:ea typeface="Mukta" pitchFamily="34" charset="-122"/>
                <a:cs typeface="Times New Roman" panose="02020603050405020304" pitchFamily="18" charset="0"/>
              </a:rPr>
              <a:t>Model Testing</a:t>
            </a:r>
          </a:p>
        </p:txBody>
      </p:sp>
      <p:sp>
        <p:nvSpPr>
          <p:cNvPr id="13" name="Text 9"/>
          <p:cNvSpPr/>
          <p:nvPr/>
        </p:nvSpPr>
        <p:spPr>
          <a:xfrm>
            <a:off x="1324853" y="5739001"/>
            <a:ext cx="4808317" cy="2038862"/>
          </a:xfrm>
          <a:prstGeom prst="rect">
            <a:avLst/>
          </a:prstGeom>
          <a:noFill/>
          <a:ln/>
        </p:spPr>
        <p:txBody>
          <a:bodyPr wrap="square" rtlCol="0" anchor="t"/>
          <a:lstStyle/>
          <a:p>
            <a:pPr marL="0" indent="0">
              <a:lnSpc>
                <a:spcPts val="2799"/>
              </a:lnSpc>
              <a:buNone/>
            </a:pPr>
            <a:r>
              <a:rPr lang="en-US" sz="2400" dirty="0">
                <a:solidFill>
                  <a:srgbClr val="DAD8E9"/>
                </a:solidFill>
                <a:latin typeface="Times New Roman" panose="02020603050405020304" pitchFamily="18" charset="0"/>
                <a:ea typeface="Mukta" pitchFamily="34" charset="-122"/>
                <a:cs typeface="Times New Roman" panose="02020603050405020304" pitchFamily="18" charset="0"/>
              </a:rPr>
              <a:t>The trained models were tested using the same X_test dataset. and Predictions were obtained, and performance metrics were calculated.</a:t>
            </a:r>
            <a:endParaRPr lang="en-US" sz="24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1793A0DA-2904-5EBA-3240-408BEB91506C}"/>
              </a:ext>
            </a:extLst>
          </p:cNvPr>
          <p:cNvPicPr>
            <a:picLocks noChangeAspect="1"/>
          </p:cNvPicPr>
          <p:nvPr/>
        </p:nvPicPr>
        <p:blipFill>
          <a:blip r:embed="rId4"/>
          <a:stretch>
            <a:fillRect/>
          </a:stretch>
        </p:blipFill>
        <p:spPr>
          <a:xfrm>
            <a:off x="6465566" y="2014787"/>
            <a:ext cx="7292972" cy="1569856"/>
          </a:xfrm>
          <a:prstGeom prst="rect">
            <a:avLst/>
          </a:prstGeom>
        </p:spPr>
      </p:pic>
      <p:pic>
        <p:nvPicPr>
          <p:cNvPr id="18" name="Picture 17">
            <a:extLst>
              <a:ext uri="{FF2B5EF4-FFF2-40B4-BE49-F238E27FC236}">
                <a16:creationId xmlns:a16="http://schemas.microsoft.com/office/drawing/2014/main" id="{99A4E140-7865-D56C-C410-8A61FE8DDE5B}"/>
              </a:ext>
            </a:extLst>
          </p:cNvPr>
          <p:cNvPicPr>
            <a:picLocks noChangeAspect="1"/>
          </p:cNvPicPr>
          <p:nvPr/>
        </p:nvPicPr>
        <p:blipFill>
          <a:blip r:embed="rId5"/>
          <a:stretch>
            <a:fillRect/>
          </a:stretch>
        </p:blipFill>
        <p:spPr>
          <a:xfrm>
            <a:off x="6465566" y="3711741"/>
            <a:ext cx="4897527" cy="39404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129"/>
            <a:ext cx="14630400" cy="8229600"/>
          </a:xfrm>
          <a:prstGeom prst="rect">
            <a:avLst/>
          </a:prstGeom>
          <a:solidFill>
            <a:srgbClr val="0B0C23">
              <a:alpha val="75000"/>
            </a:srgbClr>
          </a:solidFill>
          <a:ln/>
        </p:spPr>
      </p:sp>
      <p:sp>
        <p:nvSpPr>
          <p:cNvPr id="4" name="Text 1"/>
          <p:cNvSpPr/>
          <p:nvPr/>
        </p:nvSpPr>
        <p:spPr>
          <a:xfrm>
            <a:off x="3370725" y="495359"/>
            <a:ext cx="7710964" cy="694373"/>
          </a:xfrm>
          <a:prstGeom prst="rect">
            <a:avLst/>
          </a:prstGeom>
          <a:noFill/>
          <a:ln/>
        </p:spPr>
        <p:txBody>
          <a:bodyPr wrap="none" rtlCol="0" anchor="t"/>
          <a:lstStyle/>
          <a:p>
            <a:pPr marL="0" indent="0" algn="ctr">
              <a:lnSpc>
                <a:spcPts val="5468"/>
              </a:lnSpc>
              <a:buNone/>
            </a:pPr>
            <a:r>
              <a:rPr lang="en-US" sz="4800" dirty="0">
                <a:solidFill>
                  <a:srgbClr val="C6BFEE"/>
                </a:solidFill>
                <a:latin typeface="Times New Roman" panose="02020603050405020304" pitchFamily="18" charset="0"/>
                <a:ea typeface="Prompt" pitchFamily="34" charset="-122"/>
                <a:cs typeface="Times New Roman" panose="02020603050405020304" pitchFamily="18" charset="0"/>
              </a:rPr>
              <a:t>Results - Model Evaluation</a:t>
            </a:r>
            <a:endParaRPr lang="en-US" sz="4800" dirty="0">
              <a:latin typeface="Times New Roman" panose="02020603050405020304" pitchFamily="18" charset="0"/>
              <a:cs typeface="Times New Roman" panose="02020603050405020304" pitchFamily="18" charset="0"/>
            </a:endParaRPr>
          </a:p>
        </p:txBody>
      </p:sp>
      <p:sp>
        <p:nvSpPr>
          <p:cNvPr id="5" name="Text 2"/>
          <p:cNvSpPr/>
          <p:nvPr/>
        </p:nvSpPr>
        <p:spPr>
          <a:xfrm>
            <a:off x="679333" y="2068078"/>
            <a:ext cx="3192765" cy="403611"/>
          </a:xfrm>
          <a:prstGeom prst="rect">
            <a:avLst/>
          </a:prstGeom>
          <a:noFill/>
          <a:ln/>
        </p:spPr>
        <p:txBody>
          <a:bodyPr wrap="none" rtlCol="0" anchor="t"/>
          <a:lstStyle/>
          <a:p>
            <a:pPr marL="0" indent="0">
              <a:lnSpc>
                <a:spcPts val="2734"/>
              </a:lnSpc>
              <a:buNone/>
            </a:pPr>
            <a:r>
              <a:rPr lang="en-US" sz="2800" b="1" dirty="0">
                <a:solidFill>
                  <a:srgbClr val="C6BFEE"/>
                </a:solidFill>
                <a:latin typeface="Times New Roman" panose="02020603050405020304" pitchFamily="18" charset="0"/>
                <a:ea typeface="Prompt" pitchFamily="34" charset="-122"/>
                <a:cs typeface="Times New Roman" panose="02020603050405020304" pitchFamily="18" charset="0"/>
              </a:rPr>
              <a:t>Overall Comparison</a:t>
            </a:r>
            <a:endParaRPr lang="en-US" sz="2800" b="1" dirty="0">
              <a:latin typeface="Times New Roman" panose="02020603050405020304" pitchFamily="18" charset="0"/>
              <a:cs typeface="Times New Roman" panose="02020603050405020304" pitchFamily="18" charset="0"/>
            </a:endParaRPr>
          </a:p>
        </p:txBody>
      </p:sp>
      <p:sp>
        <p:nvSpPr>
          <p:cNvPr id="10" name="Text 3"/>
          <p:cNvSpPr/>
          <p:nvPr/>
        </p:nvSpPr>
        <p:spPr>
          <a:xfrm>
            <a:off x="679333" y="2593630"/>
            <a:ext cx="10036990" cy="1946137"/>
          </a:xfrm>
          <a:prstGeom prst="rect">
            <a:avLst/>
          </a:prstGeom>
          <a:noFill/>
          <a:ln/>
        </p:spPr>
        <p:txBody>
          <a:bodyPr wrap="square" rtlCol="0" anchor="t"/>
          <a:lstStyle/>
          <a:p>
            <a:pPr marL="0" indent="0">
              <a:lnSpc>
                <a:spcPts val="2799"/>
              </a:lnSpc>
              <a:buNone/>
            </a:pPr>
            <a:r>
              <a:rPr lang="en-US" sz="2400" dirty="0">
                <a:solidFill>
                  <a:srgbClr val="DAD8E9"/>
                </a:solidFill>
                <a:latin typeface="Times New Roman" panose="02020603050405020304" pitchFamily="18" charset="0"/>
                <a:ea typeface="Mukta" pitchFamily="34" charset="-122"/>
                <a:cs typeface="Times New Roman" panose="02020603050405020304" pitchFamily="18" charset="0"/>
              </a:rPr>
              <a:t>Naive Bayes stands out for having the highest recall and accuracy. It is particularly effective at identifying individuals eligible for a loan. Decision Tree has a slightly lower recall and accuracy compared to Naive Bayes but maintains a good balance between precision and recall. Random Forest performs well overall, with high recall and a balanced precision-recall trade-off.</a:t>
            </a:r>
            <a:endParaRPr lang="en-US" sz="24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367D19B1-4E62-6A36-0BBC-D41FE3BBCCDA}"/>
              </a:ext>
            </a:extLst>
          </p:cNvPr>
          <p:cNvPicPr>
            <a:picLocks noChangeAspect="1"/>
          </p:cNvPicPr>
          <p:nvPr/>
        </p:nvPicPr>
        <p:blipFill>
          <a:blip r:embed="rId4"/>
          <a:stretch>
            <a:fillRect/>
          </a:stretch>
        </p:blipFill>
        <p:spPr>
          <a:xfrm>
            <a:off x="5885785" y="4875457"/>
            <a:ext cx="4968671" cy="2961360"/>
          </a:xfrm>
          <a:prstGeom prst="rect">
            <a:avLst/>
          </a:prstGeom>
        </p:spPr>
      </p:pic>
      <p:pic>
        <p:nvPicPr>
          <p:cNvPr id="16" name="Picture 15">
            <a:extLst>
              <a:ext uri="{FF2B5EF4-FFF2-40B4-BE49-F238E27FC236}">
                <a16:creationId xmlns:a16="http://schemas.microsoft.com/office/drawing/2014/main" id="{A3C35488-C3A5-67BB-A2D2-00F46180E2FB}"/>
              </a:ext>
            </a:extLst>
          </p:cNvPr>
          <p:cNvPicPr>
            <a:picLocks noChangeAspect="1"/>
          </p:cNvPicPr>
          <p:nvPr/>
        </p:nvPicPr>
        <p:blipFill>
          <a:blip r:embed="rId5"/>
          <a:stretch>
            <a:fillRect/>
          </a:stretch>
        </p:blipFill>
        <p:spPr>
          <a:xfrm>
            <a:off x="10992590" y="1869839"/>
            <a:ext cx="3281864" cy="5966977"/>
          </a:xfrm>
          <a:prstGeom prst="rect">
            <a:avLst/>
          </a:prstGeom>
        </p:spPr>
      </p:pic>
      <p:sp>
        <p:nvSpPr>
          <p:cNvPr id="17" name="Text 2">
            <a:extLst>
              <a:ext uri="{FF2B5EF4-FFF2-40B4-BE49-F238E27FC236}">
                <a16:creationId xmlns:a16="http://schemas.microsoft.com/office/drawing/2014/main" id="{A2F894F4-D84F-CE61-98FF-949360AC8CC5}"/>
              </a:ext>
            </a:extLst>
          </p:cNvPr>
          <p:cNvSpPr/>
          <p:nvPr/>
        </p:nvSpPr>
        <p:spPr>
          <a:xfrm>
            <a:off x="729157" y="4890161"/>
            <a:ext cx="3192765" cy="403611"/>
          </a:xfrm>
          <a:prstGeom prst="rect">
            <a:avLst/>
          </a:prstGeom>
          <a:noFill/>
          <a:ln/>
        </p:spPr>
        <p:txBody>
          <a:bodyPr wrap="none" rtlCol="0" anchor="t"/>
          <a:lstStyle/>
          <a:p>
            <a:pPr marL="0" indent="0">
              <a:lnSpc>
                <a:spcPts val="2734"/>
              </a:lnSpc>
              <a:buNone/>
            </a:pPr>
            <a:r>
              <a:rPr lang="en-US" sz="2800" b="1" dirty="0">
                <a:solidFill>
                  <a:srgbClr val="C6BFEE"/>
                </a:solidFill>
                <a:latin typeface="Times New Roman" panose="02020603050405020304" pitchFamily="18" charset="0"/>
                <a:ea typeface="Prompt" pitchFamily="34" charset="-122"/>
                <a:cs typeface="Times New Roman" panose="02020603050405020304" pitchFamily="18" charset="0"/>
              </a:rPr>
              <a:t>Considerations</a:t>
            </a:r>
            <a:endParaRPr lang="en-US" sz="2800" b="1" dirty="0">
              <a:latin typeface="Times New Roman" panose="02020603050405020304" pitchFamily="18" charset="0"/>
              <a:cs typeface="Times New Roman" panose="02020603050405020304" pitchFamily="18" charset="0"/>
            </a:endParaRPr>
          </a:p>
        </p:txBody>
      </p:sp>
      <p:sp>
        <p:nvSpPr>
          <p:cNvPr id="18" name="Text 3">
            <a:extLst>
              <a:ext uri="{FF2B5EF4-FFF2-40B4-BE49-F238E27FC236}">
                <a16:creationId xmlns:a16="http://schemas.microsoft.com/office/drawing/2014/main" id="{419463D0-2690-2858-B30E-74A28A145A80}"/>
              </a:ext>
            </a:extLst>
          </p:cNvPr>
          <p:cNvSpPr/>
          <p:nvPr/>
        </p:nvSpPr>
        <p:spPr>
          <a:xfrm>
            <a:off x="779840" y="5349236"/>
            <a:ext cx="4967811" cy="2487581"/>
          </a:xfrm>
          <a:prstGeom prst="rect">
            <a:avLst/>
          </a:prstGeom>
          <a:noFill/>
          <a:ln/>
        </p:spPr>
        <p:txBody>
          <a:bodyPr wrap="square" rtlCol="0" anchor="t"/>
          <a:lstStyle/>
          <a:p>
            <a:pPr marL="0" indent="0">
              <a:lnSpc>
                <a:spcPts val="2799"/>
              </a:lnSpc>
              <a:buNone/>
            </a:pPr>
            <a:r>
              <a:rPr lang="en-US" sz="2400" dirty="0">
                <a:solidFill>
                  <a:srgbClr val="DAD8E9"/>
                </a:solidFill>
                <a:latin typeface="Times New Roman" panose="02020603050405020304" pitchFamily="18" charset="0"/>
                <a:ea typeface="Mukta" pitchFamily="34" charset="-122"/>
                <a:cs typeface="Times New Roman" panose="02020603050405020304" pitchFamily="18" charset="0"/>
              </a:rPr>
              <a:t>The choice of the best model depends on the specific goals and constraints of the loan eligibility prediction task. If the emphasis is on identifying as many eligible candidates as possible (high recall), Naive Bayes is a strong choice and so on..</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5286345" y="549639"/>
            <a:ext cx="4057710" cy="694373"/>
          </a:xfrm>
          <a:prstGeom prst="rect">
            <a:avLst/>
          </a:prstGeom>
          <a:noFill/>
          <a:ln/>
        </p:spPr>
        <p:txBody>
          <a:bodyPr wrap="none" rtlCol="0" anchor="t"/>
          <a:lstStyle/>
          <a:p>
            <a:pPr marL="0" indent="0">
              <a:lnSpc>
                <a:spcPts val="5468"/>
              </a:lnSpc>
              <a:buNone/>
            </a:pPr>
            <a:r>
              <a:rPr lang="en-US" sz="4800" dirty="0">
                <a:solidFill>
                  <a:srgbClr val="C6BFEE"/>
                </a:solidFill>
                <a:latin typeface="Times New Roman" panose="02020603050405020304" pitchFamily="18" charset="0"/>
                <a:ea typeface="Prompt" pitchFamily="34" charset="-122"/>
                <a:cs typeface="Times New Roman" panose="02020603050405020304" pitchFamily="18" charset="0"/>
              </a:rPr>
              <a:t>Interactive GUI</a:t>
            </a:r>
            <a:endParaRPr lang="en-US" sz="4800" dirty="0">
              <a:latin typeface="Times New Roman" panose="02020603050405020304" pitchFamily="18" charset="0"/>
              <a:cs typeface="Times New Roman" panose="02020603050405020304" pitchFamily="18" charset="0"/>
            </a:endParaRPr>
          </a:p>
        </p:txBody>
      </p:sp>
      <p:sp>
        <p:nvSpPr>
          <p:cNvPr id="5" name="Text 2"/>
          <p:cNvSpPr/>
          <p:nvPr/>
        </p:nvSpPr>
        <p:spPr>
          <a:xfrm>
            <a:off x="10265622" y="710909"/>
            <a:ext cx="1041715" cy="1066205"/>
          </a:xfrm>
          <a:prstGeom prst="rect">
            <a:avLst/>
          </a:prstGeom>
          <a:noFill/>
          <a:ln/>
        </p:spPr>
        <p:txBody>
          <a:bodyPr wrap="square" rtlCol="0" anchor="t"/>
          <a:lstStyle/>
          <a:p>
            <a:pPr marL="0" indent="0">
              <a:lnSpc>
                <a:spcPts val="2799"/>
              </a:lnSpc>
              <a:buNone/>
            </a:pPr>
            <a:endParaRPr lang="en-US" sz="24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6C6BBF5E-BA8E-40B4-5FAE-BA69AFE11D32}"/>
              </a:ext>
            </a:extLst>
          </p:cNvPr>
          <p:cNvPicPr>
            <a:picLocks noChangeAspect="1"/>
          </p:cNvPicPr>
          <p:nvPr/>
        </p:nvPicPr>
        <p:blipFill rotWithShape="1">
          <a:blip r:embed="rId4"/>
          <a:srcRect l="2703" t="3497" r="3456" b="4120"/>
          <a:stretch/>
        </p:blipFill>
        <p:spPr>
          <a:xfrm>
            <a:off x="10166564" y="3043208"/>
            <a:ext cx="3914078" cy="3335719"/>
          </a:xfrm>
          <a:prstGeom prst="rect">
            <a:avLst/>
          </a:prstGeom>
        </p:spPr>
      </p:pic>
      <p:pic>
        <p:nvPicPr>
          <p:cNvPr id="21" name="Picture 20">
            <a:extLst>
              <a:ext uri="{FF2B5EF4-FFF2-40B4-BE49-F238E27FC236}">
                <a16:creationId xmlns:a16="http://schemas.microsoft.com/office/drawing/2014/main" id="{D05B6BE3-AB57-5238-50D3-8FF168C785A4}"/>
              </a:ext>
            </a:extLst>
          </p:cNvPr>
          <p:cNvPicPr>
            <a:picLocks noChangeAspect="1"/>
          </p:cNvPicPr>
          <p:nvPr/>
        </p:nvPicPr>
        <p:blipFill>
          <a:blip r:embed="rId5"/>
          <a:stretch>
            <a:fillRect/>
          </a:stretch>
        </p:blipFill>
        <p:spPr>
          <a:xfrm>
            <a:off x="633390" y="1777114"/>
            <a:ext cx="2819644" cy="5867908"/>
          </a:xfrm>
          <a:prstGeom prst="rect">
            <a:avLst/>
          </a:prstGeom>
        </p:spPr>
      </p:pic>
      <p:pic>
        <p:nvPicPr>
          <p:cNvPr id="23" name="Picture 22">
            <a:extLst>
              <a:ext uri="{FF2B5EF4-FFF2-40B4-BE49-F238E27FC236}">
                <a16:creationId xmlns:a16="http://schemas.microsoft.com/office/drawing/2014/main" id="{65404173-C245-C674-B27E-9457948BE62B}"/>
              </a:ext>
            </a:extLst>
          </p:cNvPr>
          <p:cNvPicPr>
            <a:picLocks noChangeAspect="1"/>
          </p:cNvPicPr>
          <p:nvPr/>
        </p:nvPicPr>
        <p:blipFill>
          <a:blip r:embed="rId6"/>
          <a:stretch>
            <a:fillRect/>
          </a:stretch>
        </p:blipFill>
        <p:spPr>
          <a:xfrm>
            <a:off x="3715368" y="1777114"/>
            <a:ext cx="2834886" cy="5852667"/>
          </a:xfrm>
          <a:prstGeom prst="rect">
            <a:avLst/>
          </a:prstGeom>
        </p:spPr>
      </p:pic>
      <p:pic>
        <p:nvPicPr>
          <p:cNvPr id="25" name="Picture 24">
            <a:extLst>
              <a:ext uri="{FF2B5EF4-FFF2-40B4-BE49-F238E27FC236}">
                <a16:creationId xmlns:a16="http://schemas.microsoft.com/office/drawing/2014/main" id="{4573B74C-FF3E-13DC-85A0-773831253C13}"/>
              </a:ext>
            </a:extLst>
          </p:cNvPr>
          <p:cNvPicPr>
            <a:picLocks noChangeAspect="1"/>
          </p:cNvPicPr>
          <p:nvPr/>
        </p:nvPicPr>
        <p:blipFill>
          <a:blip r:embed="rId7"/>
          <a:stretch>
            <a:fillRect/>
          </a:stretch>
        </p:blipFill>
        <p:spPr>
          <a:xfrm>
            <a:off x="6812403" y="1777114"/>
            <a:ext cx="2804403" cy="583742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B0C23">
              <a:alpha val="80000"/>
            </a:srgbClr>
          </a:solidFill>
          <a:ln/>
        </p:spPr>
      </p:sp>
      <p:sp>
        <p:nvSpPr>
          <p:cNvPr id="6" name="Text 2"/>
          <p:cNvSpPr/>
          <p:nvPr/>
        </p:nvSpPr>
        <p:spPr>
          <a:xfrm>
            <a:off x="1420152" y="901854"/>
            <a:ext cx="2964299" cy="694373"/>
          </a:xfrm>
          <a:prstGeom prst="rect">
            <a:avLst/>
          </a:prstGeom>
          <a:noFill/>
          <a:ln/>
        </p:spPr>
        <p:txBody>
          <a:bodyPr wrap="none" rtlCol="0" anchor="t"/>
          <a:lstStyle/>
          <a:p>
            <a:pPr marL="0" indent="0">
              <a:lnSpc>
                <a:spcPts val="5468"/>
              </a:lnSpc>
              <a:buNone/>
            </a:pPr>
            <a:r>
              <a:rPr lang="en-US" sz="4800" dirty="0">
                <a:solidFill>
                  <a:srgbClr val="C6BFEE"/>
                </a:solidFill>
                <a:latin typeface="Times New Roman" panose="02020603050405020304" pitchFamily="18" charset="0"/>
                <a:ea typeface="Prompt" pitchFamily="34" charset="-122"/>
                <a:cs typeface="Times New Roman" panose="02020603050405020304" pitchFamily="18" charset="0"/>
              </a:rPr>
              <a:t>Conclusion</a:t>
            </a:r>
            <a:endParaRPr lang="en-US" sz="4374" dirty="0">
              <a:latin typeface="Times New Roman" panose="02020603050405020304" pitchFamily="18" charset="0"/>
              <a:cs typeface="Times New Roman" panose="02020603050405020304" pitchFamily="18" charset="0"/>
            </a:endParaRPr>
          </a:p>
        </p:txBody>
      </p:sp>
      <p:sp>
        <p:nvSpPr>
          <p:cNvPr id="9" name="Text 4"/>
          <p:cNvSpPr/>
          <p:nvPr/>
        </p:nvSpPr>
        <p:spPr>
          <a:xfrm>
            <a:off x="1420152" y="2148160"/>
            <a:ext cx="7779604" cy="2825283"/>
          </a:xfrm>
          <a:prstGeom prst="rect">
            <a:avLst/>
          </a:prstGeom>
          <a:noFill/>
          <a:ln/>
        </p:spPr>
        <p:txBody>
          <a:bodyPr wrap="square" rtlCol="0" anchor="t"/>
          <a:lstStyle/>
          <a:p>
            <a:pPr marL="0" indent="0" algn="l">
              <a:lnSpc>
                <a:spcPct val="150000"/>
              </a:lnSpc>
              <a:buNone/>
            </a:pPr>
            <a:r>
              <a:rPr lang="en-US" sz="2000" dirty="0">
                <a:solidFill>
                  <a:srgbClr val="DAD8E9"/>
                </a:solidFill>
                <a:latin typeface="Times New Roman" panose="02020603050405020304" pitchFamily="18" charset="0"/>
                <a:ea typeface="Mukta" pitchFamily="34" charset="-122"/>
                <a:cs typeface="Times New Roman" panose="02020603050405020304" pitchFamily="18" charset="0"/>
              </a:rPr>
              <a:t>The "Loan Eligibility Prediction" project demonstrates the application of supervised learning techniques to solve a real-life problem. The comparative analysis of different learning algorithms provides insights into the strengths and weaknesses of each model. The project aims to contribute to the understanding of machine learning in the context of predicting loan eligibility and encourages further exploration in the field.</a:t>
            </a:r>
            <a:endParaRPr lang="en-US" sz="2000" dirty="0">
              <a:latin typeface="Times New Roman" panose="02020603050405020304" pitchFamily="18" charset="0"/>
              <a:cs typeface="Times New Roman" panose="02020603050405020304" pitchFamily="18" charset="0"/>
            </a:endParaRPr>
          </a:p>
        </p:txBody>
      </p:sp>
      <p:pic>
        <p:nvPicPr>
          <p:cNvPr id="21" name="Image 1" descr="preencoded.png"/>
          <p:cNvPicPr>
            <a:picLocks noChangeAspect="1"/>
          </p:cNvPicPr>
          <p:nvPr/>
        </p:nvPicPr>
        <p:blipFill rotWithShape="1">
          <a:blip r:embed="rId5"/>
          <a:srcRect b="7350"/>
          <a:stretch/>
        </p:blipFill>
        <p:spPr>
          <a:xfrm>
            <a:off x="10894741" y="2738"/>
            <a:ext cx="3735659" cy="822686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TotalTime>
  <Words>504</Words>
  <Application>Microsoft Office PowerPoint</Application>
  <PresentationFormat>Custom</PresentationFormat>
  <Paragraphs>55</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Mukta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Jalila Muadi</cp:lastModifiedBy>
  <cp:revision>32</cp:revision>
  <dcterms:created xsi:type="dcterms:W3CDTF">2024-02-04T08:28:38Z</dcterms:created>
  <dcterms:modified xsi:type="dcterms:W3CDTF">2024-02-08T20:23:42Z</dcterms:modified>
</cp:coreProperties>
</file>